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DE"/>
    <a:srgbClr val="0086EA"/>
    <a:srgbClr val="008FF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8" autoAdjust="0"/>
    <p:restoredTop sz="94660"/>
  </p:normalViewPr>
  <p:slideViewPr>
    <p:cSldViewPr>
      <p:cViewPr varScale="1">
        <p:scale>
          <a:sx n="156" d="100"/>
          <a:sy n="156" d="100"/>
        </p:scale>
        <p:origin x="-43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96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373CFDE-89C7-F646-DE48-1502F86AC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95263"/>
            <a:ext cx="25193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>
            <a:extLst>
              <a:ext uri="{FF2B5EF4-FFF2-40B4-BE49-F238E27FC236}">
                <a16:creationId xmlns:a16="http://schemas.microsoft.com/office/drawing/2014/main" id="{2CB2359B-C8AB-BDBB-CCB5-906986FAB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771525"/>
            <a:ext cx="50117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/>
              <a:t>Added &amp; Hidden Sugar</a:t>
            </a:r>
          </a:p>
          <a:p>
            <a:r>
              <a:rPr lang="en-US" altLang="en-US" sz="4000" b="1"/>
              <a:t>Education Workshop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88AFB818-2509-6235-D04D-C7D54DA49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146550"/>
            <a:ext cx="288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www.SugarDemo.org</a:t>
            </a:r>
          </a:p>
        </p:txBody>
      </p:sp>
      <p:pic>
        <p:nvPicPr>
          <p:cNvPr id="2052" name="Picture 5">
            <a:extLst>
              <a:ext uri="{FF2B5EF4-FFF2-40B4-BE49-F238E27FC236}">
                <a16:creationId xmlns:a16="http://schemas.microsoft.com/office/drawing/2014/main" id="{C084A02C-D6A1-B1BE-B81B-B37678C3E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b="5173"/>
          <a:stretch>
            <a:fillRect/>
          </a:stretch>
        </p:blipFill>
        <p:spPr bwMode="auto">
          <a:xfrm>
            <a:off x="514350" y="2066925"/>
            <a:ext cx="20669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>
            <a:extLst>
              <a:ext uri="{FF2B5EF4-FFF2-40B4-BE49-F238E27FC236}">
                <a16:creationId xmlns:a16="http://schemas.microsoft.com/office/drawing/2014/main" id="{E7E79FE1-EE08-D904-80EF-75CB9C14566C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" b="3259"/>
          <a:stretch>
            <a:fillRect/>
          </a:stretch>
        </p:blipFill>
        <p:spPr bwMode="auto">
          <a:xfrm>
            <a:off x="519113" y="842963"/>
            <a:ext cx="2062162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85472809-6C5F-4453-662C-F9796CCE4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3449638"/>
            <a:ext cx="20701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>
            <a:extLst>
              <a:ext uri="{FF2B5EF4-FFF2-40B4-BE49-F238E27FC236}">
                <a16:creationId xmlns:a16="http://schemas.microsoft.com/office/drawing/2014/main" id="{3B72B508-7DA5-3654-BB13-FC10B8AD0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355850"/>
            <a:ext cx="194468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>
            <a:extLst>
              <a:ext uri="{FF2B5EF4-FFF2-40B4-BE49-F238E27FC236}">
                <a16:creationId xmlns:a16="http://schemas.microsoft.com/office/drawing/2014/main" id="{7F6D6371-2CFD-0E25-4D2B-C5BDE5D51A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2355850"/>
            <a:ext cx="238283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CE0B55D4-70B7-77BD-C059-D38CDD891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987425"/>
            <a:ext cx="48053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1. Fill out the form with the amount of added </a:t>
            </a:r>
          </a:p>
          <a:p>
            <a:r>
              <a:rPr lang="en-US" altLang="en-US"/>
              <a:t>     sugars in foods and drinks you consume daily.</a:t>
            </a:r>
          </a:p>
          <a:p>
            <a:endParaRPr lang="en-US" altLang="en-US"/>
          </a:p>
          <a:p>
            <a:r>
              <a:rPr lang="en-US" altLang="en-US"/>
              <a:t>2. Summarize the total amount of added sugars.</a:t>
            </a:r>
          </a:p>
          <a:p>
            <a:endParaRPr lang="en-US" altLang="en-US"/>
          </a:p>
          <a:p>
            <a:r>
              <a:rPr lang="en-US" altLang="en-US"/>
              <a:t>3. Compare the total added sugar intake vs. the </a:t>
            </a:r>
          </a:p>
          <a:p>
            <a:r>
              <a:rPr lang="en-US" altLang="en-US"/>
              <a:t>     daily added sugar limit as shown below.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75CC110-8392-D09F-8A08-2C6E77AE6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75" y="339725"/>
            <a:ext cx="4103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Daily added Sugar Count Form</a:t>
            </a: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D13A3293-76BD-6503-9CB6-76354011E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076575"/>
            <a:ext cx="150018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>
            <a:extLst>
              <a:ext uri="{FF2B5EF4-FFF2-40B4-BE49-F238E27FC236}">
                <a16:creationId xmlns:a16="http://schemas.microsoft.com/office/drawing/2014/main" id="{4DAE4B17-2B91-8345-16AE-405EEB5CF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7425"/>
            <a:ext cx="2159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5">
            <a:extLst>
              <a:ext uri="{FF2B5EF4-FFF2-40B4-BE49-F238E27FC236}">
                <a16:creationId xmlns:a16="http://schemas.microsoft.com/office/drawing/2014/main" id="{9D5EEEB6-4E31-22BD-30EC-B5CF937B6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3222625"/>
            <a:ext cx="3097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The World Health Organization (W.H.O.) recommends intake less than 25 grams of added sugar each day.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DC5ED482-FA19-8CF3-19C7-9D87D8E41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11163"/>
            <a:ext cx="1081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Videos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966F275-EC5E-104A-2A5C-C49394AFD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131888"/>
            <a:ext cx="352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Drinking vs. Eating Sugars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537634D-BD84-CCC9-85BC-BFE598A5E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8" y="1563688"/>
            <a:ext cx="4949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https://www.youtube.com/watch?v=6kgIctvwCqw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41902680-3E32-A727-E3EB-E4FDE3258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50" y="1995488"/>
            <a:ext cx="2287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Sugar is killing us</a:t>
            </a:r>
          </a:p>
        </p:txBody>
      </p:sp>
      <p:sp>
        <p:nvSpPr>
          <p:cNvPr id="12294" name="Rectangle 5">
            <a:extLst>
              <a:ext uri="{FF2B5EF4-FFF2-40B4-BE49-F238E27FC236}">
                <a16:creationId xmlns:a16="http://schemas.microsoft.com/office/drawing/2014/main" id="{3E25971F-EF51-C9B9-1A8A-1C62923FE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8" y="2500313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https://www.youtube.com/watch?v=Yda8RtOcVFU</a:t>
            </a:r>
          </a:p>
        </p:txBody>
      </p:sp>
      <p:pic>
        <p:nvPicPr>
          <p:cNvPr id="12295" name="Picture 6">
            <a:extLst>
              <a:ext uri="{FF2B5EF4-FFF2-40B4-BE49-F238E27FC236}">
                <a16:creationId xmlns:a16="http://schemas.microsoft.com/office/drawing/2014/main" id="{F2995D89-BA0F-3AAF-0BD9-F50C9253A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100388"/>
            <a:ext cx="22320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2980B1E6-C922-CC58-2BE7-9A7E890C2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128713"/>
            <a:ext cx="50212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Thanks for your participation in the workshop!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B7D38E4-44DF-DFFA-3BA0-846B92EDE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713038"/>
            <a:ext cx="5021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70C0"/>
                </a:solidFill>
              </a:rPr>
              <a:t>If only one person actually learns from the demo today, our time and efforts are well worth it.  How’s everybody?</a:t>
            </a: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B219BD8B-EE05-F80D-2EFE-97C30C1E7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9" r="10484"/>
          <a:stretch>
            <a:fillRect/>
          </a:stretch>
        </p:blipFill>
        <p:spPr bwMode="auto">
          <a:xfrm>
            <a:off x="925513" y="1924050"/>
            <a:ext cx="19764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8AFA6FBE-B1B8-EA8D-B106-70EBA1B4A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915988"/>
            <a:ext cx="44640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Does everybody like sweets?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Can we have as much the sweet as we want every day?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What make it sweet in beverages and processed food?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Do we know how much sugars we eat and drink every day?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Added sugars are hidden in beverages and processed foods.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5A32069A-C413-C285-E188-7143D89F7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788988"/>
            <a:ext cx="2354263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7CDA1E3-9506-0B3C-208C-ACB532C40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463800"/>
            <a:ext cx="23542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96B95A4F-585C-06A7-4C7C-9AFEAE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03288"/>
            <a:ext cx="2719387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See the source image">
            <a:extLst>
              <a:ext uri="{FF2B5EF4-FFF2-40B4-BE49-F238E27FC236}">
                <a16:creationId xmlns:a16="http://schemas.microsoft.com/office/drawing/2014/main" id="{4D5763B9-820F-25C0-DA8C-0B29570CE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03288"/>
            <a:ext cx="26892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See the source image">
            <a:extLst>
              <a:ext uri="{FF2B5EF4-FFF2-40B4-BE49-F238E27FC236}">
                <a16:creationId xmlns:a16="http://schemas.microsoft.com/office/drawing/2014/main" id="{2262AF3E-C166-7347-AB5A-C2AB7F4E7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025775"/>
            <a:ext cx="2719387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">
            <a:extLst>
              <a:ext uri="{FF2B5EF4-FFF2-40B4-BE49-F238E27FC236}">
                <a16:creationId xmlns:a16="http://schemas.microsoft.com/office/drawing/2014/main" id="{71F487D7-6510-A187-489B-DACD8642B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148013"/>
            <a:ext cx="467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Added sugars are linked to diabetes.</a:t>
            </a:r>
          </a:p>
        </p:txBody>
      </p:sp>
      <p:sp>
        <p:nvSpPr>
          <p:cNvPr id="4102" name="Rectangle 5">
            <a:extLst>
              <a:ext uri="{FF2B5EF4-FFF2-40B4-BE49-F238E27FC236}">
                <a16:creationId xmlns:a16="http://schemas.microsoft.com/office/drawing/2014/main" id="{048AC3FE-E77A-47E4-C24B-C3D55A3B4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838575"/>
            <a:ext cx="4608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Added sugars are linked to obesity.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5FDD3D4D-C73E-957A-406F-E5F645FA1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49338"/>
            <a:ext cx="345757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See the source image">
            <a:extLst>
              <a:ext uri="{FF2B5EF4-FFF2-40B4-BE49-F238E27FC236}">
                <a16:creationId xmlns:a16="http://schemas.microsoft.com/office/drawing/2014/main" id="{9E62B3ED-7765-4B5E-0444-E46189026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1058863"/>
            <a:ext cx="20637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">
            <a:extLst>
              <a:ext uri="{FF2B5EF4-FFF2-40B4-BE49-F238E27FC236}">
                <a16:creationId xmlns:a16="http://schemas.microsoft.com/office/drawing/2014/main" id="{12E05953-F52A-439E-CB48-EB66F2FA5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219450"/>
            <a:ext cx="485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Overeating sugar is linked to cancers.</a:t>
            </a: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C0B7BB91-E45C-53DB-6415-B8C313E48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724275"/>
            <a:ext cx="5976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Overeating sugars leads to many diseases, maybe not </a:t>
            </a:r>
            <a:r>
              <a:rPr lang="en-US" altLang="zh-CN" sz="2400"/>
              <a:t>happen now</a:t>
            </a:r>
            <a:r>
              <a:rPr lang="en-US" altLang="en-US" sz="2400"/>
              <a:t>, but later in our lives.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65742F45-83BD-8E8B-61A2-59A601136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744663"/>
            <a:ext cx="727233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000"/>
              <a:t>Added sugars are directly absorbed into blood stream instantly, impacting our body sugar balance.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/>
              <a:t>Large doses of blood sugar enter our liver, where the sugar is turned into fat (Triglyceride) and stored in our bodies.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/>
              <a:t>Sugar is addictive and toxic.  Overconsumption is considered harmful to our health next to smoking cigarettes.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15FAF0F-DBA3-B33E-992B-29173C2BA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885825"/>
            <a:ext cx="6697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00"/>
                </a:solidFill>
              </a:rPr>
              <a:t>Why overconsumption of sugars is bad for us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65F00F83-E333-63E1-0B4A-ECC25829B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842963"/>
            <a:ext cx="424815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Sugar Demo Kit contains:</a:t>
            </a:r>
          </a:p>
          <a:p>
            <a:r>
              <a:rPr lang="en-US" altLang="en-US"/>
              <a:t>1 carrying case</a:t>
            </a:r>
          </a:p>
          <a:p>
            <a:r>
              <a:rPr lang="en-US" altLang="en-US"/>
              <a:t>3 nutrition fact card booklets</a:t>
            </a:r>
          </a:p>
          <a:p>
            <a:r>
              <a:rPr lang="en-US" altLang="en-US"/>
              <a:t>3 posters</a:t>
            </a:r>
          </a:p>
          <a:p>
            <a:r>
              <a:rPr lang="en-US" altLang="en-US"/>
              <a:t>1 sheets of six stickers</a:t>
            </a:r>
          </a:p>
          <a:p>
            <a:r>
              <a:rPr lang="en-US" altLang="en-US"/>
              <a:t>4 colored plates</a:t>
            </a:r>
          </a:p>
          <a:p>
            <a:r>
              <a:rPr lang="en-US" altLang="en-US"/>
              <a:t>1 box of sugar cubes (each cube is 2 grams)</a:t>
            </a:r>
          </a:p>
          <a:p>
            <a:r>
              <a:rPr lang="en-US" altLang="en-US"/>
              <a:t>3 daily sugar count forms</a:t>
            </a:r>
          </a:p>
          <a:p>
            <a:endParaRPr lang="en-US" altLang="en-US"/>
          </a:p>
          <a:p>
            <a:r>
              <a:rPr lang="en-US" altLang="en-US"/>
              <a:t>One booklet of nutrition fact cards </a:t>
            </a:r>
          </a:p>
          <a:p>
            <a:r>
              <a:rPr lang="en-US" altLang="en-US"/>
              <a:t>contains:</a:t>
            </a:r>
          </a:p>
          <a:p>
            <a:r>
              <a:rPr lang="en-US" altLang="en-US"/>
              <a:t>22 cards for typical beverages</a:t>
            </a:r>
          </a:p>
          <a:p>
            <a:r>
              <a:rPr lang="en-US" altLang="en-US"/>
              <a:t>22 cards for typical foods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A59984BB-BC75-2D11-9DB9-58E5A8013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8350"/>
            <a:ext cx="3097212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3238A465-5495-BB01-3753-2D39EABBB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2932113"/>
            <a:ext cx="277495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3000BD3E-4303-B7B7-F770-C829175E4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195263"/>
            <a:ext cx="3094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Reading Nutrition Facts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879FC819-2F6E-C5A0-8975-D977EBCD0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981075"/>
            <a:ext cx="25336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id="{90511DAF-723B-C9A9-2678-FC13EF8DD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981075"/>
            <a:ext cx="23876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">
            <a:extLst>
              <a:ext uri="{FF2B5EF4-FFF2-40B4-BE49-F238E27FC236}">
                <a16:creationId xmlns:a16="http://schemas.microsoft.com/office/drawing/2014/main" id="{1A94EF83-9D47-7063-5AF4-A8728223D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4227513"/>
            <a:ext cx="1317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One Serving</a:t>
            </a:r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F54A530A-AE30-0AAA-4C87-8B455BA40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4227513"/>
            <a:ext cx="180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Multiple Servings</a:t>
            </a: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27AF2FA8-239A-93D0-3D7F-24FA238F1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413" y="1244600"/>
            <a:ext cx="43910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1. Read nutrition information of the food or </a:t>
            </a:r>
          </a:p>
          <a:p>
            <a:r>
              <a:rPr lang="en-US" altLang="en-US"/>
              <a:t>    beverage the card represents.</a:t>
            </a:r>
          </a:p>
          <a:p>
            <a:endParaRPr lang="en-US" altLang="en-US"/>
          </a:p>
          <a:p>
            <a:r>
              <a:rPr lang="en-US" altLang="en-US"/>
              <a:t>2. Read the number of grams of sugars.</a:t>
            </a:r>
          </a:p>
          <a:p>
            <a:endParaRPr lang="en-US" altLang="en-US"/>
          </a:p>
          <a:p>
            <a:r>
              <a:rPr lang="en-US" altLang="en-US"/>
              <a:t>3. Divide the number of grams by 2 is the   </a:t>
            </a:r>
          </a:p>
          <a:p>
            <a:r>
              <a:rPr lang="en-US" altLang="en-US"/>
              <a:t>    number of cubes. (Each cube is 2 grams)</a:t>
            </a:r>
          </a:p>
          <a:p>
            <a:endParaRPr lang="en-US" altLang="en-US"/>
          </a:p>
          <a:p>
            <a:r>
              <a:rPr lang="en-US" altLang="en-US"/>
              <a:t>4. Put the amount of sugar cubes on a plate  </a:t>
            </a:r>
          </a:p>
          <a:p>
            <a:r>
              <a:rPr lang="en-US" altLang="en-US"/>
              <a:t>     and put them in order. </a:t>
            </a:r>
          </a:p>
          <a:p>
            <a:endParaRPr lang="en-US" altLang="en-US"/>
          </a:p>
          <a:p>
            <a:r>
              <a:rPr lang="en-US" altLang="en-US"/>
              <a:t>5. Count and visualize the amount of sugars.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BD11FB9-CF75-8313-D9B1-77183015D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700088"/>
            <a:ext cx="4192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Single Serving Demo Procedures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22737F85-E54C-92DA-22FB-8CD71E703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7" b="2454"/>
          <a:stretch>
            <a:fillRect/>
          </a:stretch>
        </p:blipFill>
        <p:spPr bwMode="auto">
          <a:xfrm>
            <a:off x="6084888" y="549275"/>
            <a:ext cx="18002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0E9C1865-6F3E-D5A7-5A38-5BD70BC34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2952750"/>
            <a:ext cx="18002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983CEA32-BC30-9EDE-44E1-292E6DBCB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449388"/>
            <a:ext cx="44640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1. Choose a Sugar Demo nutrition fact card </a:t>
            </a:r>
          </a:p>
          <a:p>
            <a:r>
              <a:rPr lang="en-US" altLang="en-US"/>
              <a:t>     with multiple servings</a:t>
            </a:r>
          </a:p>
          <a:p>
            <a:r>
              <a:rPr lang="en-US" altLang="en-US"/>
              <a:t>2. Total the amount of sugars by multiplying   </a:t>
            </a:r>
          </a:p>
          <a:p>
            <a:r>
              <a:rPr lang="en-US" altLang="en-US"/>
              <a:t>     number of servings and number of grams   </a:t>
            </a:r>
          </a:p>
          <a:p>
            <a:r>
              <a:rPr lang="en-US" altLang="en-US"/>
              <a:t>     in each serving.</a:t>
            </a:r>
          </a:p>
          <a:p>
            <a:r>
              <a:rPr lang="en-US" altLang="en-US"/>
              <a:t>3. Dividing the total amount of sugars in </a:t>
            </a:r>
          </a:p>
          <a:p>
            <a:r>
              <a:rPr lang="en-US" altLang="en-US"/>
              <a:t>     grams by 2 (each sugar cube is 2 grams) is </a:t>
            </a:r>
          </a:p>
          <a:p>
            <a:r>
              <a:rPr lang="en-US" altLang="en-US"/>
              <a:t>     the number of cubes.</a:t>
            </a:r>
          </a:p>
          <a:p>
            <a:r>
              <a:rPr lang="en-US" altLang="en-US"/>
              <a:t>4. Put the sugar cubes on a plate and array </a:t>
            </a:r>
          </a:p>
          <a:p>
            <a:r>
              <a:rPr lang="en-US" altLang="en-US"/>
              <a:t>     in order.</a:t>
            </a:r>
          </a:p>
          <a:p>
            <a:r>
              <a:rPr lang="en-US" altLang="en-US"/>
              <a:t>5. Count and visualize the amount of sugars.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5777041-0B84-C916-DB28-FECCB9B2D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619125"/>
            <a:ext cx="511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Demo Procedures for Multiple Servings</a:t>
            </a:r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64117989-B923-0BBF-0A4E-3D5BF6673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7" b="1878"/>
          <a:stretch>
            <a:fillRect/>
          </a:stretch>
        </p:blipFill>
        <p:spPr bwMode="auto">
          <a:xfrm>
            <a:off x="6227763" y="339725"/>
            <a:ext cx="208915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>
            <a:extLst>
              <a:ext uri="{FF2B5EF4-FFF2-40B4-BE49-F238E27FC236}">
                <a16:creationId xmlns:a16="http://schemas.microsoft.com/office/drawing/2014/main" id="{B4C99899-EF78-458C-F185-8987AAFEF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 b="8633"/>
          <a:stretch>
            <a:fillRect/>
          </a:stretch>
        </p:blipFill>
        <p:spPr bwMode="auto">
          <a:xfrm>
            <a:off x="6227763" y="3173413"/>
            <a:ext cx="20685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31907</TotalTime>
  <Words>524</Words>
  <Application>Microsoft Office PowerPoint</Application>
  <PresentationFormat>On-screen Show (16:9)</PresentationFormat>
  <Paragraphs>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Bill Xia</cp:lastModifiedBy>
  <cp:revision>1037</cp:revision>
  <dcterms:created xsi:type="dcterms:W3CDTF">2015-05-27T17:48:59Z</dcterms:created>
  <dcterms:modified xsi:type="dcterms:W3CDTF">2026-02-26T19:31:20Z</dcterms:modified>
</cp:coreProperties>
</file>